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0"/>
  </p:notesMasterIdLst>
  <p:sldIdLst>
    <p:sldId id="382" r:id="rId2"/>
    <p:sldId id="389" r:id="rId3"/>
    <p:sldId id="517" r:id="rId4"/>
    <p:sldId id="357" r:id="rId5"/>
    <p:sldId id="518" r:id="rId6"/>
    <p:sldId id="391" r:id="rId7"/>
    <p:sldId id="384" r:id="rId8"/>
    <p:sldId id="385" r:id="rId9"/>
    <p:sldId id="386" r:id="rId10"/>
    <p:sldId id="526" r:id="rId11"/>
    <p:sldId id="527" r:id="rId12"/>
    <p:sldId id="528" r:id="rId13"/>
    <p:sldId id="529" r:id="rId14"/>
    <p:sldId id="530" r:id="rId15"/>
    <p:sldId id="523" r:id="rId16"/>
    <p:sldId id="525" r:id="rId17"/>
    <p:sldId id="524" r:id="rId18"/>
    <p:sldId id="3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ide" id="{FB54BD7F-EC13-BC4F-BFB1-B640C54AEED5}">
          <p14:sldIdLst>
            <p14:sldId id="382"/>
          </p14:sldIdLst>
        </p14:section>
        <p14:section name="Content Slides" id="{835124B9-8DE6-8342-B908-164D85DF03A7}">
          <p14:sldIdLst>
            <p14:sldId id="389"/>
            <p14:sldId id="517"/>
            <p14:sldId id="357"/>
            <p14:sldId id="518"/>
            <p14:sldId id="391"/>
            <p14:sldId id="384"/>
            <p14:sldId id="385"/>
            <p14:sldId id="386"/>
            <p14:sldId id="526"/>
            <p14:sldId id="527"/>
            <p14:sldId id="528"/>
            <p14:sldId id="529"/>
            <p14:sldId id="530"/>
            <p14:sldId id="523"/>
            <p14:sldId id="525"/>
            <p14:sldId id="524"/>
          </p14:sldIdLst>
        </p14:section>
        <p14:section name="End Slides" id="{DCA89866-6D03-2347-8548-A88DD5D9D98E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594"/>
    <a:srgbClr val="141B4D"/>
    <a:srgbClr val="71C5E8"/>
    <a:srgbClr val="0081A6"/>
    <a:srgbClr val="008264"/>
    <a:srgbClr val="B58500"/>
    <a:srgbClr val="A4D65E"/>
    <a:srgbClr val="E87722"/>
    <a:srgbClr val="C8C9C7"/>
    <a:srgbClr val="EDE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 autoAdjust="0"/>
    <p:restoredTop sz="82202"/>
  </p:normalViewPr>
  <p:slideViewPr>
    <p:cSldViewPr snapToGrid="0">
      <p:cViewPr varScale="1">
        <p:scale>
          <a:sx n="93" d="100"/>
          <a:sy n="93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6BBAF-EE9F-4D48-B3DA-748E4DBD4CF8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88FCF-0715-2948-AC3D-C3A199CA1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0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44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5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77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42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93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1B1B1B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76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8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7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0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6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2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9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9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88FCF-0715-2948-AC3D-C3A199CA14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0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6" y="5624358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6932"/>
            <a:ext cx="277792" cy="630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5957103" y="900897"/>
            <a:ext cx="277792" cy="11636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White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194554-1D04-2814-ACCE-E31F088526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5572CAAC-985E-752C-1E01-B4A774734E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4" name="Picture 3" descr="A yellow and white squares&#10;&#10;Description automatically generated">
            <a:extLst>
              <a:ext uri="{FF2B5EF4-FFF2-40B4-BE49-F238E27FC236}">
                <a16:creationId xmlns:a16="http://schemas.microsoft.com/office/drawing/2014/main" id="{C8BFE035-9704-9876-E1C5-D6B7632A819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9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and Bullet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064779"/>
            <a:ext cx="10758375" cy="3823690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83383223-7F09-6DDE-2C8B-58D6AB1826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2355" y="476789"/>
            <a:ext cx="10757717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Long Title on two lines and </a:t>
            </a:r>
            <a:br>
              <a:rPr lang="en-US" dirty="0"/>
            </a:br>
            <a:r>
              <a:rPr lang="en-US" dirty="0"/>
              <a:t>Bullet Single Column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B4B362-3391-D784-0F0C-DC000D3D5CD0}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4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3AA0380C-E8E8-C0F3-EDF9-9F683F6E6D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74690-6671-D291-EC87-CA8846DA30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07E24A-4E49-5599-84DB-30C2A8933834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BF1D60-2D80-FEA5-0FE3-35D6EDB5B15A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0279DBE-F32D-C2F8-3A85-1C103D259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08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Doub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Double Column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194554-1D04-2814-ACCE-E31F088526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9C924-E29C-B20D-EB95-74627AA1B15B}"/>
              </a:ext>
            </a:extLst>
          </p:cNvPr>
          <p:cNvCxnSpPr>
            <a:cxnSpLocks/>
          </p:cNvCxnSpPr>
          <p:nvPr userDrawn="1"/>
        </p:nvCxnSpPr>
        <p:spPr>
          <a:xfrm flipV="1">
            <a:off x="6380190" y="168451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439A8D-FB4A-4E5C-E063-CB604402D698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6B90C570-9A5A-BB37-3FAC-29DEB411C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CF0636-BF52-E125-2BBE-0B6A28C2F4C1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2C21A3F-5401-B65E-26AA-ED64C5DDF2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1668249"/>
            <a:ext cx="4929802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1D655C7-8571-AFB6-199A-D1CB208DDA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16780" y="1668249"/>
            <a:ext cx="4929802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AB78245-F602-B59D-9347-42493BDA6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9C2A7353-D238-C42C-5A37-A6A4C59418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04D2F-F092-A5C2-4ADB-7545E59219A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D30BAD-B66E-14B9-51E9-3F07B1A224E0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1D99E-6DDC-46D6-51A7-59C0B288E11E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89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Thre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Three 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2FD0CD-FD04-8634-D7B8-F280B324D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4717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7C0FE-2BC5-D429-70D8-1C8427B9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8459" y="1864890"/>
            <a:ext cx="3314831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4502228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221C7-D2C2-B9E7-D88F-EEAA59389135}"/>
              </a:ext>
            </a:extLst>
          </p:cNvPr>
          <p:cNvCxnSpPr>
            <a:cxnSpLocks/>
          </p:cNvCxnSpPr>
          <p:nvPr userDrawn="1"/>
        </p:nvCxnSpPr>
        <p:spPr>
          <a:xfrm flipV="1">
            <a:off x="8218822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29CBE9-E801-6775-C916-FBB425AF86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4717" y="151092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EC8527-411E-5E2C-A2A5-FE0BFC4B0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1510929"/>
            <a:ext cx="3314830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D510753-FC6C-D6C7-BD56-236A18A158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8459" y="151092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2F433CF-6D20-93B3-2EED-7B484C355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2BCEE525-390A-89DB-7DFE-B260ECAD7B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8B225-FA33-4F67-2EC2-996B8498CA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55B13DC-1F34-EF46-314D-954819FE9735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1BE1D-9104-31BF-8433-E258C94C444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1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Four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Four 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27157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221C7-D2C2-B9E7-D88F-EEAA59389135}"/>
              </a:ext>
            </a:extLst>
          </p:cNvPr>
          <p:cNvCxnSpPr>
            <a:cxnSpLocks/>
          </p:cNvCxnSpPr>
          <p:nvPr userDrawn="1"/>
        </p:nvCxnSpPr>
        <p:spPr>
          <a:xfrm flipV="1">
            <a:off x="9115256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1864890"/>
            <a:ext cx="2528249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0AC577-0C87-7A68-EE19-2E7C06246C8E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2056" y="1881152"/>
            <a:ext cx="0" cy="37910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753F216-AF7E-6457-D2FB-51903EBD93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80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665EE6F-364C-2188-06AD-856CA22E7E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212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1B9560F0-A4F7-998E-3EE4-F272C01071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0019F25-3E8B-6B27-5884-FC5F1FA3A6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899" y="1510929"/>
            <a:ext cx="2528249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EF860DD-ED13-CD0A-ECF9-9E4118B3E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EB619028-9DFD-7A8D-B821-5088F87A8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DBDFA8-C927-71D9-6DF8-E047A9FF2E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8D290B1-093A-50FF-2B97-B10D49C4639E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DE2519-9A40-BE1F-019D-1EC1D2273B29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00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 w/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6" y="476789"/>
            <a:ext cx="6204858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 with Photo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182119"/>
            <a:ext cx="6204859" cy="3293396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4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25">
            <a:extLst>
              <a:ext uri="{FF2B5EF4-FFF2-40B4-BE49-F238E27FC236}">
                <a16:creationId xmlns:a16="http://schemas.microsoft.com/office/drawing/2014/main" id="{BF42B0EF-8909-7468-F082-C9F1E8101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01478" y="0"/>
            <a:ext cx="4588917" cy="547551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444FD647-5EFF-6074-722B-992407D56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F2C3778A-395F-6D6F-B61E-2267DF0B0A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85E4E4-53BD-0F46-8ACB-5776BEAC35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64D912-22A0-4427-9D4C-0D75645A9082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DCF51-DA31-4F55-134F-3DE1A518E5D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2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 w/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6" y="476789"/>
            <a:ext cx="6204858" cy="126270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2182119"/>
            <a:ext cx="6204859" cy="3293396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739494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25">
            <a:extLst>
              <a:ext uri="{FF2B5EF4-FFF2-40B4-BE49-F238E27FC236}">
                <a16:creationId xmlns:a16="http://schemas.microsoft.com/office/drawing/2014/main" id="{BF42B0EF-8909-7468-F082-C9F1E8101C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01478" y="2182112"/>
            <a:ext cx="4588917" cy="329339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3" name="Picture Placeholder 25">
            <a:extLst>
              <a:ext uri="{FF2B5EF4-FFF2-40B4-BE49-F238E27FC236}">
                <a16:creationId xmlns:a16="http://schemas.microsoft.com/office/drawing/2014/main" id="{97C2FF5E-9BA9-91BD-249D-600919BDE5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01479" y="-1"/>
            <a:ext cx="2299606" cy="208443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2AEAC185-E13A-A5FD-4782-25E848DA50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07632" y="-1"/>
            <a:ext cx="2182763" cy="2084437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97042-D80D-9A21-0DDA-A84F6E204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7A80128F-61DB-0803-CD9F-B6E694850C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310A6-FA49-9F25-70D1-BB75017DAA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FC94D0-D2D8-E866-84BD-34C4A1FE1E6E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2FFB3-0B30-5D83-0D16-9E74FF94D4BD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2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Three Column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2FD0CD-FD04-8634-D7B8-F280B324DE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4717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57C0FE-2BC5-D429-70D8-1C8427B99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8459" y="4072419"/>
            <a:ext cx="3314831" cy="1824983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4502228" y="1494268"/>
            <a:ext cx="0" cy="44254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529CBE9-E801-6775-C916-FBB425AF86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34717" y="373007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AEC8527-411E-5E2C-A2A5-FE0BFC4B09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1699" y="3730079"/>
            <a:ext cx="3314830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D510753-FC6C-D6C7-BD56-236A18A158E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8459" y="3730079"/>
            <a:ext cx="3314831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A76968C-9584-75B6-412C-8D813D3B83C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0875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15BE7786-E223-E932-8AE6-4FE1F9A0C80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694231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9" name="Picture Placeholder 25">
            <a:extLst>
              <a:ext uri="{FF2B5EF4-FFF2-40B4-BE49-F238E27FC236}">
                <a16:creationId xmlns:a16="http://schemas.microsoft.com/office/drawing/2014/main" id="{26B98ED2-BB52-5285-74C3-25BBC2602D2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441041" y="1471966"/>
            <a:ext cx="3325647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932D740-15B7-BE66-6FDD-D5D44D39556A}"/>
              </a:ext>
            </a:extLst>
          </p:cNvPr>
          <p:cNvCxnSpPr>
            <a:cxnSpLocks/>
          </p:cNvCxnSpPr>
          <p:nvPr userDrawn="1"/>
        </p:nvCxnSpPr>
        <p:spPr>
          <a:xfrm flipV="1">
            <a:off x="8226735" y="1494268"/>
            <a:ext cx="0" cy="442543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2678A04-4CB9-5E5F-8922-C82DAC0D3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B8ABE138-7BB7-C38F-5FA9-E98883B0B6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7CEDB7-42EB-1016-C1C5-A619558DFD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46C8BD-3459-64E9-9A03-60C5BBA8E8B6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5991CC-342F-DF49-EFAA-8D2519351CF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79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/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Four Column with Photos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9D94BB-0800-CABF-5C41-80D1D663F9B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27157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4072419"/>
            <a:ext cx="2528249" cy="1833117"/>
          </a:xfrm>
        </p:spPr>
        <p:txBody>
          <a:bodyPr lIns="0" rIns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3" name="Picture Placeholder 25">
            <a:extLst>
              <a:ext uri="{FF2B5EF4-FFF2-40B4-BE49-F238E27FC236}">
                <a16:creationId xmlns:a16="http://schemas.microsoft.com/office/drawing/2014/main" id="{8503821B-8800-93EB-1508-DBC3BF76EB8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80876" y="1471966"/>
            <a:ext cx="2528250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4" name="Picture Placeholder 25">
            <a:extLst>
              <a:ext uri="{FF2B5EF4-FFF2-40B4-BE49-F238E27FC236}">
                <a16:creationId xmlns:a16="http://schemas.microsoft.com/office/drawing/2014/main" id="{9E6DE31D-5272-B0A2-9A99-944865B588A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724078" y="1471966"/>
            <a:ext cx="2528250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8" name="Picture Placeholder 25">
            <a:extLst>
              <a:ext uri="{FF2B5EF4-FFF2-40B4-BE49-F238E27FC236}">
                <a16:creationId xmlns:a16="http://schemas.microsoft.com/office/drawing/2014/main" id="{DF4C66CF-173B-7AD6-91BD-03863C58F9C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78099" y="1471966"/>
            <a:ext cx="2528249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7129CDB-7C11-80BA-1AF7-0AAA646EB93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32119" y="1471966"/>
            <a:ext cx="2528249" cy="2074121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567848-DE76-D6C2-5C62-BB6511D67E7C}"/>
              </a:ext>
            </a:extLst>
          </p:cNvPr>
          <p:cNvCxnSpPr>
            <a:cxnSpLocks/>
          </p:cNvCxnSpPr>
          <p:nvPr userDrawn="1"/>
        </p:nvCxnSpPr>
        <p:spPr>
          <a:xfrm flipV="1">
            <a:off x="6359206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105651-C81E-E280-825C-160B87FF37A4}"/>
              </a:ext>
            </a:extLst>
          </p:cNvPr>
          <p:cNvCxnSpPr>
            <a:cxnSpLocks/>
          </p:cNvCxnSpPr>
          <p:nvPr userDrawn="1"/>
        </p:nvCxnSpPr>
        <p:spPr>
          <a:xfrm flipV="1">
            <a:off x="9124708" y="1483117"/>
            <a:ext cx="0" cy="443357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0D15CA9E-A822-C49E-51E7-F5E601FC9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91699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B1AF7D5-153A-D2D3-F2EC-4B55FC624AE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6587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5935367-88BC-20C1-26A5-7EEA64EC77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69787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9F79719F-DCD6-82A5-AFB7-6DC3BCEE9C6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232119" y="3730079"/>
            <a:ext cx="2527716" cy="229382"/>
          </a:xfrm>
        </p:spPr>
        <p:txBody>
          <a:bodyPr lIns="0" rIns="0">
            <a:noAutofit/>
          </a:bodyPr>
          <a:lstStyle>
            <a:lvl1pPr marL="0" indent="0">
              <a:buNone/>
              <a:defRPr sz="1600" b="1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HEADING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3DA9DE-5606-AC48-FD10-6073C15F5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6EB32608-F95A-51AD-ED30-B48F2763DF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7EE8D0-4508-EF4F-D27F-63ED26650A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1DF28D-665E-00A9-A6E5-4E1D9E17D85B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1F4B1D-B764-73A0-040D-663EE460B8DF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2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/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Three Column with Stats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3391409"/>
            <a:ext cx="3314830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8458" y="3391409"/>
            <a:ext cx="3314832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5219" y="3391409"/>
            <a:ext cx="3344331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C99115-6B72-C340-796D-3E733B71839E}"/>
              </a:ext>
            </a:extLst>
          </p:cNvPr>
          <p:cNvCxnSpPr>
            <a:cxnSpLocks/>
          </p:cNvCxnSpPr>
          <p:nvPr userDrawn="1"/>
        </p:nvCxnSpPr>
        <p:spPr>
          <a:xfrm>
            <a:off x="980876" y="3219434"/>
            <a:ext cx="332902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0F604-CA1F-0669-2E3C-6AA4B801DD0A}"/>
              </a:ext>
            </a:extLst>
          </p:cNvPr>
          <p:cNvCxnSpPr>
            <a:cxnSpLocks/>
          </p:cNvCxnSpPr>
          <p:nvPr userDrawn="1"/>
        </p:nvCxnSpPr>
        <p:spPr>
          <a:xfrm>
            <a:off x="4698924" y="3219434"/>
            <a:ext cx="332902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160B4-2EED-FD55-FFE7-F8A092B935B7}"/>
              </a:ext>
            </a:extLst>
          </p:cNvPr>
          <p:cNvCxnSpPr>
            <a:cxnSpLocks/>
          </p:cNvCxnSpPr>
          <p:nvPr userDrawn="1"/>
        </p:nvCxnSpPr>
        <p:spPr>
          <a:xfrm>
            <a:off x="8402639" y="3219434"/>
            <a:ext cx="332433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CEB21BC-21F4-9D49-0387-C87A447C1F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1699" y="2077152"/>
            <a:ext cx="3314830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DCE979-2646-9A6E-BBB2-970179C136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98458" y="2077152"/>
            <a:ext cx="3314832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787DC20-676B-B7E2-16D2-8D4A989B89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05520" y="2077152"/>
            <a:ext cx="3310161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20CC089-69CB-55F5-2BFE-68930202E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064E49A5-9571-BD79-6E77-79782D5CBB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DCC3B-8EF8-A898-3D54-0E9E1E353C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2D0681-3706-00B3-09CD-2C846D45F75C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FB3588-F35B-0F4C-2E5F-F8A73973CF49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60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w/Sta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Four Column with Stats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9" y="3391409"/>
            <a:ext cx="2528249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05D48C-4AA9-32C3-E59C-78282BD05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34899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DA69184-351A-0F32-D962-F3CA1B3346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8099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87F8D9E-0BB7-F906-7378-3D6CF1D72D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21300" y="3391409"/>
            <a:ext cx="2528249" cy="2175457"/>
          </a:xfrm>
        </p:spPr>
        <p:txBody>
          <a:bodyPr lIns="0" rIns="0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C99115-6B72-C340-796D-3E733B71839E}"/>
              </a:ext>
            </a:extLst>
          </p:cNvPr>
          <p:cNvCxnSpPr>
            <a:cxnSpLocks/>
          </p:cNvCxnSpPr>
          <p:nvPr userDrawn="1"/>
        </p:nvCxnSpPr>
        <p:spPr>
          <a:xfrm>
            <a:off x="980876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D0F604-CA1F-0669-2E3C-6AA4B801DD0A}"/>
              </a:ext>
            </a:extLst>
          </p:cNvPr>
          <p:cNvCxnSpPr>
            <a:cxnSpLocks/>
          </p:cNvCxnSpPr>
          <p:nvPr userDrawn="1"/>
        </p:nvCxnSpPr>
        <p:spPr>
          <a:xfrm>
            <a:off x="3712787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C2D500-9154-9D1F-C8A9-0D0517B59B3D}"/>
              </a:ext>
            </a:extLst>
          </p:cNvPr>
          <p:cNvCxnSpPr>
            <a:cxnSpLocks/>
          </p:cNvCxnSpPr>
          <p:nvPr userDrawn="1"/>
        </p:nvCxnSpPr>
        <p:spPr>
          <a:xfrm>
            <a:off x="6467276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5160B4-2EED-FD55-FFE7-F8A092B935B7}"/>
              </a:ext>
            </a:extLst>
          </p:cNvPr>
          <p:cNvCxnSpPr>
            <a:cxnSpLocks/>
          </p:cNvCxnSpPr>
          <p:nvPr userDrawn="1"/>
        </p:nvCxnSpPr>
        <p:spPr>
          <a:xfrm>
            <a:off x="9187898" y="3219434"/>
            <a:ext cx="2539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CEB21BC-21F4-9D49-0387-C87A447C1F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1699" y="20771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5DCE979-2646-9A6E-BBB2-970179C136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12321" y="20771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0F17997-C88B-CC9B-4471-FD928534E2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6810" y="20771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4787DC20-676B-B7E2-16D2-8D4A989B899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7432" y="2077152"/>
            <a:ext cx="2528249" cy="1126014"/>
          </a:xfrm>
        </p:spPr>
        <p:txBody>
          <a:bodyPr lIns="0" rIns="0" anchor="ctr" anchorCtr="0">
            <a:normAutofit/>
          </a:bodyPr>
          <a:lstStyle>
            <a:lvl1pPr marL="0" indent="0">
              <a:buNone/>
              <a:defRPr sz="8000" b="1">
                <a:solidFill>
                  <a:schemeClr val="accent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#1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587C790-D6C0-D378-FD8E-5C267613C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3604DA33-9E99-4A29-62B7-894EB4019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7C5FBF-6C70-243B-0721-B74A98859A2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84C8EE-16B5-EA52-9A98-72533E9D8D43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1631E-8636-E450-B3CE-46E0E4C0A8DB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0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8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24358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8"/>
            <a:ext cx="277792" cy="6299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1010F5-3AE2-BE59-8F60-AC6E8F9FB14B}"/>
              </a:ext>
            </a:extLst>
          </p:cNvPr>
          <p:cNvCxnSpPr>
            <a:cxnSpLocks/>
          </p:cNvCxnSpPr>
          <p:nvPr userDrawn="1"/>
        </p:nvCxnSpPr>
        <p:spPr>
          <a:xfrm>
            <a:off x="980876" y="4381940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A21BA2-CBD7-B394-A582-C09ACEB5A1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CA3AD5-ADF2-3BC8-C2BB-2C74DF4CD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79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 State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Pennsylvania State Map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34209" y="1923854"/>
            <a:ext cx="2415865" cy="2175458"/>
          </a:xfrm>
        </p:spPr>
        <p:txBody>
          <a:bodyPr lIns="0" rIns="0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ue map with white text&#10;&#10;Description automatically generated">
            <a:extLst>
              <a:ext uri="{FF2B5EF4-FFF2-40B4-BE49-F238E27FC236}">
                <a16:creationId xmlns:a16="http://schemas.microsoft.com/office/drawing/2014/main" id="{89F00AF4-5EA3-85A6-C75A-9F7866445B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6690" y="1314940"/>
            <a:ext cx="8783733" cy="4940850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C996C664-A7F6-3D94-5037-21943AD9C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05F0E620-3733-EF2C-D737-289548BF80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6CF825-D86C-A889-D7D5-C4F90DD2AB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96959F-3F2C-873A-5E7D-D95CD4D85987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456B25-B9F5-3773-9E05-EBD8703CB25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63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 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5C94-FB22-DB67-8B12-BA7FC3BF71BF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0252D5-EE17-72EF-BB70-A64AACC24DEE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89B169-7AA1-0AE3-A738-B266F8D2D807}"/>
              </a:ext>
            </a:extLst>
          </p:cNvPr>
          <p:cNvSpPr/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E7BBC2DF-BC4A-D79C-DCF6-9F42DA8B39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7" name="Picture 6" descr="A yellow and white squares&#10;&#10;Description automatically generated">
            <a:extLst>
              <a:ext uri="{FF2B5EF4-FFF2-40B4-BE49-F238E27FC236}">
                <a16:creationId xmlns:a16="http://schemas.microsoft.com/office/drawing/2014/main" id="{638A24B0-6E1E-DCEE-258F-F85CC34C5C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43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ue Questions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8"/>
            <a:ext cx="10757719" cy="94814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Questions?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1010F5-3AE2-BE59-8F60-AC6E8F9FB14B}"/>
              </a:ext>
            </a:extLst>
          </p:cNvPr>
          <p:cNvCxnSpPr>
            <a:cxnSpLocks/>
          </p:cNvCxnSpPr>
          <p:nvPr userDrawn="1"/>
        </p:nvCxnSpPr>
        <p:spPr>
          <a:xfrm>
            <a:off x="980876" y="3428996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4CC0A7-F07D-EBD8-DDE5-D3FF013030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DFC990-FDD5-4574-AA8A-D1DA181F93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03A0DC-9489-EA9B-34E8-069F06B0AF0A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A5963-63B1-659E-6168-44AD14199691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1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Gold 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/>
          <a:stretch/>
        </p:blipFill>
        <p:spPr>
          <a:xfrm>
            <a:off x="138896" y="4630706"/>
            <a:ext cx="12053104" cy="194702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1953809"/>
            <a:ext cx="10757719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42689" y="362275"/>
            <a:ext cx="2407715" cy="748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B684C4-7AF4-5F90-62B2-6406750E9A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A2DD4-5569-DCE6-8C65-0252143A76B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5C94-FB22-DB67-8B12-BA7FC3BF71BF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7EF01-9B43-B49F-0496-4371143CFBA0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138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5957103" y="900897"/>
            <a:ext cx="277792" cy="11636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3C50966-A99F-798D-C58F-0D9886F674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626E00A5-2C40-95C5-F409-73F2D3F39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F8824-230E-A55C-8536-05C488C109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9051" y="1410529"/>
            <a:ext cx="7613896" cy="2367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012CB-6557-8DFA-EBD7-51B806C2DD5B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EAE99-90F0-51B9-78DA-406FBD76CBBC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5A385E-3D46-CD82-151A-810BEDD2C966}"/>
              </a:ext>
            </a:extLst>
          </p:cNvPr>
          <p:cNvSpPr/>
          <p:nvPr userDrawn="1"/>
        </p:nvSpPr>
        <p:spPr>
          <a:xfrm>
            <a:off x="11914206" y="6580206"/>
            <a:ext cx="277794" cy="277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790B55D0-8469-8BB8-E079-DE201388FB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pic>
        <p:nvPicPr>
          <p:cNvPr id="11" name="Picture 10" descr="A yellow and white squares&#10;&#10;Description automatically generated">
            <a:extLst>
              <a:ext uri="{FF2B5EF4-FFF2-40B4-BE49-F238E27FC236}">
                <a16:creationId xmlns:a16="http://schemas.microsoft.com/office/drawing/2014/main" id="{8F6CAFD0-D584-550D-77DB-83BF26C534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355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Blue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B7554F-6CD8-D5F1-1C82-1445CAE971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89046" y="1410529"/>
            <a:ext cx="7613907" cy="2367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40FFB5-BAAC-BF69-DD00-EB11B442B8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C187C-C68E-1872-6C8D-AD800E35DC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95313" y="6183518"/>
            <a:ext cx="396687" cy="3966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8E4196-B801-527E-1869-FE0091EAC022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8547A6-1472-6643-A7C3-0614E3531088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99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Gol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/>
          <a:stretch/>
        </p:blipFill>
        <p:spPr>
          <a:xfrm>
            <a:off x="138896" y="4373348"/>
            <a:ext cx="12053104" cy="2205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13C50966-A99F-798D-C58F-0D9886F674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15072"/>
            <a:ext cx="10757718" cy="332399"/>
          </a:xfrm>
        </p:spPr>
        <p:txBody>
          <a:bodyPr wrap="square" lIns="0" tIns="0" rIns="0" bIns="0">
            <a:normAutofit/>
          </a:bodyPr>
          <a:lstStyle>
            <a:lvl1pPr marL="0" indent="0" algn="ctr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err="1"/>
              <a:t>www.urlgoeshere.com</a:t>
            </a:r>
            <a:endParaRPr lang="en-US" dirty="0"/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626E00A5-2C40-95C5-F409-73F2D3F399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4741122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F8824-230E-A55C-8536-05C488C109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89051" y="1410529"/>
            <a:ext cx="7613896" cy="236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271648-F117-DFA1-1C31-3B9A0D4C39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1DF55A-8BB2-3B33-D371-86C71DB8B1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1012CB-6557-8DFA-EBD7-51B806C2DD5B}"/>
              </a:ext>
            </a:extLst>
          </p:cNvPr>
          <p:cNvSpPr/>
          <p:nvPr userDrawn="1"/>
        </p:nvSpPr>
        <p:spPr>
          <a:xfrm>
            <a:off x="0" y="276932"/>
            <a:ext cx="277792" cy="6300797"/>
          </a:xfrm>
          <a:prstGeom prst="rect">
            <a:avLst/>
          </a:prstGeom>
          <a:solidFill>
            <a:srgbClr val="00359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85FC82-33E7-013B-6909-1A92FFD178C0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73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CBF3-C373-4B12-BD9E-7BF446E4D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BD64-BBA2-4AC1-B76F-42EB8720D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2291-9B13-4908-8A36-DE821191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75194-0879-4E5E-BD06-76AF9DAC3AEF}" type="datetimeFigureOut">
              <a:rPr lang="en-US" smtClean="0"/>
              <a:pPr/>
              <a:t>3/13/25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95199-9FE7-4C27-A41C-F7E925655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C0FD-8979-4AFC-83C5-6BD736C6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6C0CF-3C75-4CA8-86B5-6D9474E2D4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and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1D5C38DC-3007-7244-816B-56782237BE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 b="4187"/>
          <a:stretch/>
        </p:blipFill>
        <p:spPr>
          <a:xfrm>
            <a:off x="138896" y="4630707"/>
            <a:ext cx="12053104" cy="1947894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6" y="5115072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6" y="5624358"/>
            <a:ext cx="10758377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8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6000" y="762000"/>
            <a:ext cx="277792" cy="119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2485674"/>
            <a:ext cx="10757719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0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and Gold Title Slide </a:t>
            </a:r>
            <a:br>
              <a:rPr lang="en-US" dirty="0"/>
            </a:br>
            <a:r>
              <a:rPr lang="en-US" dirty="0"/>
              <a:t>without Photo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75037A-211A-0260-E975-502EF34575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42689" y="362275"/>
            <a:ext cx="2407715" cy="7486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44B56F-DBF0-5E24-D0D7-7E9B61823D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D2ED6-4301-65EC-735C-BFB59AE47C8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  <p:sp>
        <p:nvSpPr>
          <p:cNvPr id="2" name="Text Placeholder 13">
            <a:extLst>
              <a:ext uri="{FF2B5EF4-FFF2-40B4-BE49-F238E27FC236}">
                <a16:creationId xmlns:a16="http://schemas.microsoft.com/office/drawing/2014/main" id="{C8B43FE5-DF06-EE45-EB33-BE52700269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5617"/>
            <a:ext cx="10757718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8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with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93055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White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75403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84689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7793"/>
            <a:ext cx="277792" cy="6302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799936" y="3058064"/>
            <a:ext cx="277792" cy="7322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1190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2777" y="499410"/>
            <a:ext cx="2407712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99871" y="0"/>
            <a:ext cx="4588917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D85869-6C04-519E-1D41-3409469421F3}"/>
              </a:ext>
            </a:extLst>
          </p:cNvPr>
          <p:cNvCxnSpPr>
            <a:cxnSpLocks/>
          </p:cNvCxnSpPr>
          <p:nvPr userDrawn="1"/>
        </p:nvCxnSpPr>
        <p:spPr>
          <a:xfrm>
            <a:off x="980876" y="4381940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D13415A7-A6AE-1C88-17A4-5C4AA874D0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 with Photo">
    <p:bg>
      <p:bgPr>
        <a:solidFill>
          <a:srgbClr val="0035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80849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Blue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67650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76936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8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800739" y="3057261"/>
            <a:ext cx="277792" cy="73236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1"/>
            <a:ext cx="277794" cy="2793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50669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rgbClr val="FFC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42776" y="499410"/>
            <a:ext cx="2407715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601478" y="-1"/>
            <a:ext cx="4588917" cy="6857989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A0FC9E-F151-4C49-4B48-50132E8F9518}"/>
              </a:ext>
            </a:extLst>
          </p:cNvPr>
          <p:cNvCxnSpPr>
            <a:cxnSpLocks/>
          </p:cNvCxnSpPr>
          <p:nvPr userDrawn="1"/>
        </p:nvCxnSpPr>
        <p:spPr>
          <a:xfrm>
            <a:off x="980876" y="4381940"/>
            <a:ext cx="2546095" cy="0"/>
          </a:xfrm>
          <a:prstGeom prst="line">
            <a:avLst/>
          </a:prstGeom>
          <a:ln w="50800" cap="flat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7031A7-4AB0-D3F7-241B-0D14F8E4A5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55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old with Pho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surfac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5AC2E60-2D04-DC4E-7120-2C3869435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5522" r="38099" b="4187"/>
          <a:stretch/>
        </p:blipFill>
        <p:spPr>
          <a:xfrm>
            <a:off x="138896" y="4630707"/>
            <a:ext cx="7460975" cy="1947894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5BACCB-11A0-E67D-A5BE-F5FD36B3E1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2355" y="2493055"/>
            <a:ext cx="6335545" cy="1666936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5100"/>
              </a:lnSpc>
              <a:buFontTx/>
              <a:buNone/>
              <a:defRPr sz="5500" b="1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Gold Title Slide </a:t>
            </a:r>
            <a:br>
              <a:rPr lang="en-US" dirty="0"/>
            </a:br>
            <a:r>
              <a:rPr lang="en-US" dirty="0"/>
              <a:t>with Photo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E06613C-620C-CCA1-5CF5-9D533B4739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2027" y="5175403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Presentation Subtitle or Presenter Name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7AF0B458-5ED3-871C-B39B-E0753E1A1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2027" y="5684689"/>
            <a:ext cx="6335845" cy="332399"/>
          </a:xfrm>
        </p:spPr>
        <p:txBody>
          <a:bodyPr wrap="square" lIns="0" tIns="0" rIns="0" bIns="0">
            <a:normAutofit/>
          </a:bodyPr>
          <a:lstStyle>
            <a:lvl1pPr marL="0" indent="0" algn="l">
              <a:buFontTx/>
              <a:buNone/>
              <a:defRPr sz="2000" b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Month XX, Year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8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3799936" y="3058064"/>
            <a:ext cx="277792" cy="7322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77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36F762C7-71A0-C668-493A-6DB2F9A3B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7" y="1961190"/>
            <a:ext cx="6335545" cy="249299"/>
          </a:xfrm>
        </p:spPr>
        <p:txBody>
          <a:bodyPr wrap="square" lIns="0" tIns="0" rIns="0" bIns="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8F677-27D4-F226-EA6A-640C50B4F1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42777" y="499410"/>
            <a:ext cx="2407712" cy="748648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99871" y="0"/>
            <a:ext cx="4588917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AC4CC-E82D-C52D-BF74-5783AA21782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9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92AEF9-615A-69FA-B153-FE7135B98005}"/>
              </a:ext>
            </a:extLst>
          </p:cNvPr>
          <p:cNvSpPr/>
          <p:nvPr userDrawn="1"/>
        </p:nvSpPr>
        <p:spPr>
          <a:xfrm>
            <a:off x="0" y="279400"/>
            <a:ext cx="277792" cy="63007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AB57D5-15A0-E41D-7E0D-BA7AA53223AC}"/>
              </a:ext>
            </a:extLst>
          </p:cNvPr>
          <p:cNvSpPr/>
          <p:nvPr userDrawn="1"/>
        </p:nvSpPr>
        <p:spPr>
          <a:xfrm rot="5400000">
            <a:off x="6095197" y="762803"/>
            <a:ext cx="277792" cy="11912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D05A95-7371-9BEF-7844-FD763B53400E}"/>
              </a:ext>
            </a:extLst>
          </p:cNvPr>
          <p:cNvSpPr/>
          <p:nvPr userDrawn="1"/>
        </p:nvSpPr>
        <p:spPr>
          <a:xfrm>
            <a:off x="0" y="0"/>
            <a:ext cx="277794" cy="279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08A63-5C28-2736-64DB-BF56E813DDAC}"/>
              </a:ext>
            </a:extLst>
          </p:cNvPr>
          <p:cNvSpPr/>
          <p:nvPr userDrawn="1"/>
        </p:nvSpPr>
        <p:spPr>
          <a:xfrm>
            <a:off x="11912600" y="6580206"/>
            <a:ext cx="277794" cy="277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1010F5-3AE2-BE59-8F60-AC6E8F9FB14B}"/>
              </a:ext>
            </a:extLst>
          </p:cNvPr>
          <p:cNvCxnSpPr>
            <a:cxnSpLocks/>
          </p:cNvCxnSpPr>
          <p:nvPr userDrawn="1"/>
        </p:nvCxnSpPr>
        <p:spPr>
          <a:xfrm>
            <a:off x="855741" y="2870621"/>
            <a:ext cx="2546095" cy="0"/>
          </a:xfrm>
          <a:prstGeom prst="line">
            <a:avLst/>
          </a:prstGeom>
          <a:ln w="50800" cap="flat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A3104D1-E46B-870F-7B19-860853CFA5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5740" y="1309853"/>
            <a:ext cx="10060615" cy="1306365"/>
          </a:xfrm>
          <a:noFill/>
        </p:spPr>
        <p:txBody>
          <a:bodyPr lIns="0" tIns="0" rIns="0" bIns="0" anchor="b" anchorCtr="0">
            <a:normAutofit/>
          </a:bodyPr>
          <a:lstStyle>
            <a:lvl1pPr marL="0" indent="0" algn="l">
              <a:lnSpc>
                <a:spcPts val="5600"/>
              </a:lnSpc>
              <a:buFontTx/>
              <a:buNone/>
              <a:defRPr sz="6600" b="1">
                <a:solidFill>
                  <a:schemeClr val="accent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9A7D4DA-3313-441C-DF5B-10DFEE6D3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55739" y="3125026"/>
            <a:ext cx="6786839" cy="2982264"/>
          </a:xfrm>
        </p:spPr>
        <p:txBody>
          <a:bodyPr lIns="0" r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Text goes here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21BCE-2C8B-DC79-F4FC-50E03BCF09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77792" y="1607"/>
            <a:ext cx="277793" cy="27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4422F2-CEE0-6A65-5F5C-D9999D4AA71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312421" y="5595101"/>
            <a:ext cx="2407715" cy="7486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55CB9E-1E50-B642-DD25-E9CDD6AC35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1795313" y="6183519"/>
            <a:ext cx="396687" cy="39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Gold w/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0410E6F-D471-B671-6E0C-74DBDEB712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F17CFD-BC04-2F02-8D7E-11AABD843B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059" y="955618"/>
            <a:ext cx="3589496" cy="590931"/>
          </a:xfrm>
          <a:solidFill>
            <a:schemeClr val="accent2"/>
          </a:solidFill>
        </p:spPr>
        <p:txBody>
          <a:bodyPr wrap="square" lIns="91440" tIns="91440" rIns="0" bIns="0" anchor="t" anchorCtr="0">
            <a:sp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E3A784E-6A31-CB09-800E-D3D8675BCA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99197" y="6492875"/>
            <a:ext cx="1192803" cy="365125"/>
          </a:xfrm>
          <a:solidFill>
            <a:schemeClr val="accent1"/>
          </a:solidFill>
        </p:spPr>
        <p:txBody>
          <a:bodyPr lIns="182880"/>
          <a:lstStyle>
            <a:lvl1pPr algn="l">
              <a:defRPr/>
            </a:lvl1pPr>
          </a:lstStyle>
          <a:p>
            <a:r>
              <a:rPr lang="en-US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72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Singl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DA80ABA-642B-4CD6-4C1C-51D2AF4F57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2355" y="476789"/>
            <a:ext cx="10757719" cy="714726"/>
          </a:xfrm>
        </p:spPr>
        <p:txBody>
          <a:bodyPr lIns="0" rIns="0">
            <a:normAutofit/>
          </a:bodyPr>
          <a:lstStyle>
            <a:lvl1pPr marL="0" indent="0" algn="l">
              <a:lnSpc>
                <a:spcPct val="90000"/>
              </a:lnSpc>
              <a:buFontTx/>
              <a:buNone/>
              <a:defRPr sz="4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Title and Bullet Single Column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416B0D-2499-002F-7721-8DA278880EFD}"/>
              </a:ext>
            </a:extLst>
          </p:cNvPr>
          <p:cNvSpPr/>
          <p:nvPr userDrawn="1"/>
        </p:nvSpPr>
        <p:spPr>
          <a:xfrm rot="5400000">
            <a:off x="4411715" y="2332192"/>
            <a:ext cx="391886" cy="8659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F62F7C-2057-C77A-918A-9DDF21D2C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937523" y="6461313"/>
            <a:ext cx="396687" cy="396687"/>
          </a:xfrm>
          <a:prstGeom prst="rect">
            <a:avLst/>
          </a:prstGeom>
        </p:spPr>
      </p:pic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59B13EA6-95FC-4931-D94E-76CD767560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026" y="6466113"/>
            <a:ext cx="7945496" cy="375619"/>
          </a:xfrm>
        </p:spPr>
        <p:txBody>
          <a:bodyPr wrap="square" lIns="0" tIns="0" rIns="0" bIns="0" anchor="ctr" anchorCtr="0">
            <a:noAutofit/>
          </a:bodyPr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School, Department, Center or Institution name can go here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94F068-63F6-499E-D216-F39441E6B0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615592" y="6042015"/>
            <a:ext cx="2298616" cy="714726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D23964E1-6855-DA34-3FCD-C6CB08B585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91698" y="1668250"/>
            <a:ext cx="10758375" cy="3807265"/>
          </a:xfrm>
        </p:spPr>
        <p:txBody>
          <a:bodyPr lIns="0" rIns="0">
            <a:normAutofit/>
          </a:bodyPr>
          <a:lstStyle>
            <a:lvl1pPr>
              <a:defRPr sz="24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Item One</a:t>
            </a:r>
          </a:p>
          <a:p>
            <a:pPr lvl="0"/>
            <a:r>
              <a:rPr lang="en-US" dirty="0"/>
              <a:t>Item Two</a:t>
            </a:r>
          </a:p>
          <a:p>
            <a:pPr lvl="0"/>
            <a:r>
              <a:rPr lang="en-US" dirty="0"/>
              <a:t>Item Three</a:t>
            </a:r>
          </a:p>
          <a:p>
            <a:pPr lvl="1"/>
            <a:r>
              <a:rPr lang="en-US" dirty="0"/>
              <a:t>Sub Bullet One</a:t>
            </a:r>
          </a:p>
          <a:p>
            <a:pPr lvl="2"/>
            <a:r>
              <a:rPr lang="en-US" dirty="0"/>
              <a:t>Sub Bullet Two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54E42BE-DF6D-668F-8B41-99AFB1495989}"/>
              </a:ext>
            </a:extLst>
          </p:cNvPr>
          <p:cNvCxnSpPr>
            <a:cxnSpLocks/>
          </p:cNvCxnSpPr>
          <p:nvPr userDrawn="1"/>
        </p:nvCxnSpPr>
        <p:spPr>
          <a:xfrm>
            <a:off x="980876" y="1198726"/>
            <a:ext cx="366978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BF476AF-4398-4052-63A0-1B3155843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87089" y="6471359"/>
            <a:ext cx="2743200" cy="36512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fld id="{7CD06EFF-F9A5-9E40-A502-3D98189BE54D}" type="slidenum">
              <a:rPr lang="en-US" b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ue and white checkered flag&#10;&#10;Description automatically generated">
            <a:extLst>
              <a:ext uri="{FF2B5EF4-FFF2-40B4-BE49-F238E27FC236}">
                <a16:creationId xmlns:a16="http://schemas.microsoft.com/office/drawing/2014/main" id="{4502C974-BE97-9E07-A60C-77904D1327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92" y="0"/>
            <a:ext cx="277793" cy="2777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F8999F-FC95-EF35-5D2F-AD1F29B319D7}"/>
              </a:ext>
            </a:extLst>
          </p:cNvPr>
          <p:cNvSpPr/>
          <p:nvPr userDrawn="1"/>
        </p:nvSpPr>
        <p:spPr>
          <a:xfrm>
            <a:off x="0" y="276932"/>
            <a:ext cx="277792" cy="65810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347CFB-3AF5-71EE-EA0E-FDB3F158A00F}"/>
              </a:ext>
            </a:extLst>
          </p:cNvPr>
          <p:cNvSpPr/>
          <p:nvPr userDrawn="1"/>
        </p:nvSpPr>
        <p:spPr>
          <a:xfrm>
            <a:off x="0" y="0"/>
            <a:ext cx="277794" cy="276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3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D5778-B21B-40B6-9CEF-79B0D59AC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06EFF-F9A5-9E40-A502-3D98189BE5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3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3" r:id="rId2"/>
    <p:sldLayoutId id="2147483727" r:id="rId3"/>
    <p:sldLayoutId id="2147483731" r:id="rId4"/>
    <p:sldLayoutId id="2147483729" r:id="rId5"/>
    <p:sldLayoutId id="2147483730" r:id="rId6"/>
    <p:sldLayoutId id="2147483753" r:id="rId7"/>
    <p:sldLayoutId id="2147483751" r:id="rId8"/>
    <p:sldLayoutId id="2147483732" r:id="rId9"/>
    <p:sldLayoutId id="2147483736" r:id="rId10"/>
    <p:sldLayoutId id="2147483735" r:id="rId11"/>
    <p:sldLayoutId id="2147483739" r:id="rId12"/>
    <p:sldLayoutId id="2147483740" r:id="rId13"/>
    <p:sldLayoutId id="2147483737" r:id="rId14"/>
    <p:sldLayoutId id="2147483738" r:id="rId15"/>
    <p:sldLayoutId id="2147483742" r:id="rId16"/>
    <p:sldLayoutId id="2147483743" r:id="rId17"/>
    <p:sldLayoutId id="2147483745" r:id="rId18"/>
    <p:sldLayoutId id="2147483744" r:id="rId19"/>
    <p:sldLayoutId id="2147483750" r:id="rId20"/>
    <p:sldLayoutId id="2147483754" r:id="rId21"/>
    <p:sldLayoutId id="2147483746" r:id="rId22"/>
    <p:sldLayoutId id="2147483747" r:id="rId23"/>
    <p:sldLayoutId id="2147483755" r:id="rId24"/>
    <p:sldLayoutId id="2147483748" r:id="rId25"/>
    <p:sldLayoutId id="2147483749" r:id="rId26"/>
    <p:sldLayoutId id="2147483756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itchFamily="2" charset="2"/>
        <a:buChar char="§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6239D0-CD03-9078-C31B-36E65AF42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Fengyi Gao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8F259-72C2-37C1-8E39-AFC98A732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Segmentation and Fairness </a:t>
            </a:r>
          </a:p>
          <a:p>
            <a:r>
              <a:rPr lang="en-US" dirty="0"/>
              <a:t>in Medical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315046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699" y="285437"/>
            <a:ext cx="6204858" cy="1262706"/>
          </a:xfrm>
        </p:spPr>
        <p:txBody>
          <a:bodyPr>
            <a:normAutofit/>
          </a:bodyPr>
          <a:lstStyle/>
          <a:p>
            <a:r>
              <a:rPr lang="en-US" sz="2800" b="1" i="1" dirty="0"/>
              <a:t>Fair AI-powered orthopedic image segmentation: addressing bias and promoting equitable healthcare</a:t>
            </a:r>
          </a:p>
          <a:p>
            <a:endParaRPr lang="en-US" sz="2800" dirty="0"/>
          </a:p>
        </p:txBody>
      </p:sp>
      <p:pic>
        <p:nvPicPr>
          <p:cNvPr id="5" name="Picture 4" descr="A close-up of a x-ray of a bone&#10;&#10;Description automatically generated">
            <a:extLst>
              <a:ext uri="{FF2B5EF4-FFF2-40B4-BE49-F238E27FC236}">
                <a16:creationId xmlns:a16="http://schemas.microsoft.com/office/drawing/2014/main" id="{DE271FDA-0075-3D46-BA5C-8EB57C1C6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r="4642" b="-2"/>
          <a:stretch/>
        </p:blipFill>
        <p:spPr>
          <a:xfrm>
            <a:off x="9703584" y="128808"/>
            <a:ext cx="2299606" cy="2084437"/>
          </a:xfrm>
          <a:prstGeom prst="rect">
            <a:avLst/>
          </a:prstGeom>
          <a:noFill/>
        </p:spPr>
      </p:pic>
      <p:pic>
        <p:nvPicPr>
          <p:cNvPr id="6" name="Picture 5" descr="X-ray of a person's pelvis&#10;&#10;Description automatically generated">
            <a:extLst>
              <a:ext uri="{FF2B5EF4-FFF2-40B4-BE49-F238E27FC236}">
                <a16:creationId xmlns:a16="http://schemas.microsoft.com/office/drawing/2014/main" id="{EF115CF1-55E8-3C43-8517-7A7A3A544B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6080" b="1"/>
          <a:stretch/>
        </p:blipFill>
        <p:spPr>
          <a:xfrm>
            <a:off x="7358689" y="128809"/>
            <a:ext cx="2182763" cy="2084437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E84786B-46BD-5549-8F7D-4E8C45EE1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9" y="2096416"/>
            <a:ext cx="10758375" cy="4304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Research 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To develop an </a:t>
            </a:r>
            <a:r>
              <a:rPr lang="en-US" sz="2300" b="1" dirty="0"/>
              <a:t>automated image segmentation system </a:t>
            </a:r>
            <a:r>
              <a:rPr lang="en-US" sz="2300" dirty="0"/>
              <a:t>that fits well in </a:t>
            </a:r>
            <a:r>
              <a:rPr lang="en-US" sz="2300" b="1" dirty="0"/>
              <a:t>knee</a:t>
            </a:r>
            <a:r>
              <a:rPr lang="en-US" sz="2300" dirty="0"/>
              <a:t> and </a:t>
            </a:r>
            <a:r>
              <a:rPr lang="en-US" sz="2300" b="1" dirty="0"/>
              <a:t>hip</a:t>
            </a:r>
            <a:r>
              <a:rPr lang="en-US" sz="2300" dirty="0"/>
              <a:t> bony anatomy segmentation using </a:t>
            </a:r>
            <a:r>
              <a:rPr lang="en-US" sz="2300" b="1" dirty="0"/>
              <a:t>plain radiographs</a:t>
            </a:r>
            <a:r>
              <a:rPr lang="en-US" sz="23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To </a:t>
            </a:r>
            <a:r>
              <a:rPr lang="en-US" sz="2300" b="1" dirty="0"/>
              <a:t>uncover</a:t>
            </a:r>
            <a:r>
              <a:rPr lang="en-US" sz="2300" dirty="0"/>
              <a:t> and </a:t>
            </a:r>
            <a:r>
              <a:rPr lang="en-US" sz="2300" b="1" dirty="0"/>
              <a:t>mitigate discernible biases </a:t>
            </a:r>
            <a:r>
              <a:rPr lang="en-US" sz="2300" dirty="0"/>
              <a:t>related to </a:t>
            </a:r>
            <a:r>
              <a:rPr lang="en-US" sz="2300" b="1" dirty="0"/>
              <a:t>gender</a:t>
            </a:r>
            <a:r>
              <a:rPr lang="en-US" sz="2300" dirty="0"/>
              <a:t> and </a:t>
            </a:r>
            <a:r>
              <a:rPr lang="en-US" sz="2300" b="1" dirty="0"/>
              <a:t>racial</a:t>
            </a:r>
            <a:r>
              <a:rPr lang="en-US" sz="2300" dirty="0"/>
              <a:t> </a:t>
            </a:r>
            <a:r>
              <a:rPr lang="en-US" sz="2300" b="1" dirty="0"/>
              <a:t>groups</a:t>
            </a:r>
            <a:r>
              <a:rPr lang="en-US" sz="2300" dirty="0"/>
              <a:t>, thus, to build </a:t>
            </a:r>
            <a:r>
              <a:rPr lang="en-US" sz="2300" b="1" dirty="0"/>
              <a:t>fair segmentation pipeline.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Dataset: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The study computationally assembled a retrospective cohort from the </a:t>
            </a:r>
            <a:r>
              <a:rPr lang="en-US" sz="2300" b="1" dirty="0"/>
              <a:t>Osteoarthritis Initiative (OAI) </a:t>
            </a:r>
            <a:r>
              <a:rPr lang="en-US" sz="2300" dirty="0"/>
              <a:t>consisting of </a:t>
            </a:r>
            <a:r>
              <a:rPr lang="en-US" sz="2300" b="1" dirty="0"/>
              <a:t>1,473 plain radiographs </a:t>
            </a:r>
            <a:r>
              <a:rPr lang="en-US" sz="2300" dirty="0"/>
              <a:t>from </a:t>
            </a:r>
            <a:r>
              <a:rPr lang="en-US" sz="2300" b="1" dirty="0"/>
              <a:t>766 hip </a:t>
            </a:r>
            <a:r>
              <a:rPr lang="en-US" sz="2300" dirty="0"/>
              <a:t>and </a:t>
            </a:r>
            <a:r>
              <a:rPr lang="en-US" sz="2300" b="1" dirty="0"/>
              <a:t>707 knee patients</a:t>
            </a:r>
            <a:r>
              <a:rPr lang="en-US" sz="2300" dirty="0"/>
              <a:t>, with one hip or knee X-ray per patient. </a:t>
            </a:r>
          </a:p>
        </p:txBody>
      </p:sp>
    </p:spTree>
    <p:extLst>
      <p:ext uri="{BB962C8B-B14F-4D97-AF65-F5344CB8AC3E}">
        <p14:creationId xmlns:p14="http://schemas.microsoft.com/office/powerpoint/2010/main" val="1859506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267289"/>
            <a:ext cx="10757719" cy="773722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addressing bias and promoting equitable healthcare</a:t>
            </a:r>
          </a:p>
          <a:p>
            <a:endParaRPr lang="en-US" sz="2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F50FF0-9D7E-9340-A67F-771A2F9AA7B2}"/>
              </a:ext>
            </a:extLst>
          </p:cNvPr>
          <p:cNvSpPr txBox="1">
            <a:spLocks/>
          </p:cNvSpPr>
          <p:nvPr/>
        </p:nvSpPr>
        <p:spPr>
          <a:xfrm>
            <a:off x="992354" y="1364566"/>
            <a:ext cx="10571289" cy="459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Materials and Methods: Image Annotation</a:t>
            </a:r>
            <a:endParaRPr lang="en-US" sz="2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1582A5-91FD-BF4F-9320-75CFB9C1A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13" y="1990952"/>
            <a:ext cx="10993320" cy="403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1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267289"/>
            <a:ext cx="10757719" cy="773722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addressing bias and promoting equitable healthcare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6294D-3F7A-EE42-901E-6D48BA9A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803" y="1952222"/>
            <a:ext cx="7096571" cy="439311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F50FF0-9D7E-9340-A67F-771A2F9AA7B2}"/>
              </a:ext>
            </a:extLst>
          </p:cNvPr>
          <p:cNvSpPr txBox="1">
            <a:spLocks/>
          </p:cNvSpPr>
          <p:nvPr/>
        </p:nvSpPr>
        <p:spPr>
          <a:xfrm>
            <a:off x="992354" y="1364566"/>
            <a:ext cx="10571289" cy="45961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Materials and Methods: Deep Learning Strategy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77225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D6CBE1-4984-2A4F-B0E7-0107C7CB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253" y="738554"/>
            <a:ext cx="2628856" cy="258872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267289"/>
            <a:ext cx="10757719" cy="773722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addressing bias and promoting equitable healthcare</a:t>
            </a:r>
          </a:p>
          <a:p>
            <a:endParaRPr lang="en-US" sz="2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F50FF0-9D7E-9340-A67F-771A2F9AA7B2}"/>
              </a:ext>
            </a:extLst>
          </p:cNvPr>
          <p:cNvSpPr txBox="1">
            <a:spLocks/>
          </p:cNvSpPr>
          <p:nvPr/>
        </p:nvSpPr>
        <p:spPr>
          <a:xfrm>
            <a:off x="992354" y="1463040"/>
            <a:ext cx="10571289" cy="4656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Baseline Model &amp; Bias Mitigation: </a:t>
            </a:r>
            <a:endParaRPr lang="en-US" sz="800" b="1" dirty="0"/>
          </a:p>
          <a:p>
            <a:pPr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003594"/>
                </a:solidFill>
              </a:rPr>
              <a:t>Baseline Model</a:t>
            </a:r>
            <a:r>
              <a:rPr lang="en-US" sz="2300" b="1" dirty="0"/>
              <a:t>: </a:t>
            </a:r>
            <a:r>
              <a:rPr lang="en-US" sz="2300" dirty="0"/>
              <a:t>Trained on the </a:t>
            </a:r>
            <a:r>
              <a:rPr lang="en-US" sz="2300" b="1" dirty="0"/>
              <a:t>entire training dataset</a:t>
            </a:r>
            <a:r>
              <a:rPr lang="en-US" sz="23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00359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003594"/>
                </a:solidFill>
              </a:rPr>
              <a:t>Balanced Dataset:</a:t>
            </a:r>
            <a:r>
              <a:rPr lang="en-US" sz="2300" dirty="0"/>
              <a:t> </a:t>
            </a:r>
            <a:r>
              <a:rPr lang="en-US" b="1" dirty="0"/>
              <a:t>Under-sampling</a:t>
            </a:r>
            <a:r>
              <a:rPr lang="en-US" dirty="0"/>
              <a:t> of the </a:t>
            </a:r>
          </a:p>
          <a:p>
            <a:pPr marL="0" indent="0">
              <a:buNone/>
            </a:pPr>
            <a:r>
              <a:rPr lang="en-US" b="1" dirty="0"/>
              <a:t>          overrepresented protected groups </a:t>
            </a:r>
            <a:r>
              <a:rPr lang="en-US" dirty="0"/>
              <a:t>in the training data.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00359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003594"/>
                </a:solidFill>
              </a:rPr>
              <a:t>Stratified Batching: </a:t>
            </a:r>
            <a:r>
              <a:rPr lang="en-US" b="1" dirty="0"/>
              <a:t>Groups samples based on the protected attributes </a:t>
            </a:r>
            <a:r>
              <a:rPr lang="en-US" dirty="0"/>
              <a:t>and then randomly samples instances from each group.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003594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003594"/>
                </a:solidFill>
              </a:rPr>
              <a:t>Group-Specific Model: </a:t>
            </a:r>
            <a:r>
              <a:rPr lang="en-US" dirty="0"/>
              <a:t>Models are trained </a:t>
            </a:r>
            <a:r>
              <a:rPr lang="en-US" b="1" dirty="0"/>
              <a:t>separately</a:t>
            </a:r>
            <a:r>
              <a:rPr lang="en-US" dirty="0"/>
              <a:t> for </a:t>
            </a:r>
            <a:r>
              <a:rPr lang="en-US" b="1" dirty="0"/>
              <a:t>different demographic groups</a:t>
            </a:r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4140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CF6BE-0141-D144-A277-09D24F4E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353" y="4898688"/>
            <a:ext cx="4499987" cy="121833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2354" y="267289"/>
            <a:ext cx="10757719" cy="773722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addressing bias and promoting equitable healthcare</a:t>
            </a:r>
          </a:p>
          <a:p>
            <a:endParaRPr lang="en-US" sz="28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0F50FF0-9D7E-9340-A67F-771A2F9AA7B2}"/>
              </a:ext>
            </a:extLst>
          </p:cNvPr>
          <p:cNvSpPr txBox="1">
            <a:spLocks/>
          </p:cNvSpPr>
          <p:nvPr/>
        </p:nvSpPr>
        <p:spPr>
          <a:xfrm>
            <a:off x="992354" y="1463040"/>
            <a:ext cx="10571289" cy="46564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Fairness Evaluation: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b="1" dirty="0"/>
              <a:t>Skewed Error Ratio (SER) to evaluate</a:t>
            </a:r>
            <a:r>
              <a:rPr lang="en-US" sz="2300" dirty="0"/>
              <a:t> the </a:t>
            </a:r>
            <a:r>
              <a:rPr lang="en-US" sz="2300" b="1" dirty="0"/>
              <a:t>fairness</a:t>
            </a:r>
            <a:r>
              <a:rPr lang="en-US" sz="2300" dirty="0"/>
              <a:t> of the models, focusing specifically on evaluating potential biases in the algorithm’s prediction errors toward specific groups.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It utilizes the </a:t>
            </a:r>
            <a:r>
              <a:rPr lang="en-US" sz="2300" b="1" dirty="0"/>
              <a:t>ratio</a:t>
            </a:r>
            <a:r>
              <a:rPr lang="en-US" sz="2300" dirty="0"/>
              <a:t> of </a:t>
            </a:r>
            <a:r>
              <a:rPr lang="en-US" sz="2300" b="1" dirty="0"/>
              <a:t>highest</a:t>
            </a:r>
            <a:r>
              <a:rPr lang="en-US" sz="2300" dirty="0"/>
              <a:t> to </a:t>
            </a:r>
            <a:r>
              <a:rPr lang="en-US" sz="2300" b="1" dirty="0"/>
              <a:t>lowest</a:t>
            </a:r>
            <a:r>
              <a:rPr lang="en-US" sz="2300" dirty="0"/>
              <a:t> error rate among</a:t>
            </a:r>
            <a:r>
              <a:rPr lang="en-US" sz="2300" b="1" dirty="0"/>
              <a:t> protected groups</a:t>
            </a:r>
            <a:r>
              <a:rPr lang="en-US" sz="23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300" dirty="0"/>
              <a:t>It should be noted that </a:t>
            </a:r>
            <a:r>
              <a:rPr lang="en-US" sz="2300" b="1" dirty="0"/>
              <a:t>higher values of SER present a higher presence of bias</a:t>
            </a:r>
            <a:r>
              <a:rPr lang="en-US" sz="2300" dirty="0"/>
              <a:t>, while </a:t>
            </a:r>
            <a:r>
              <a:rPr lang="en-US" sz="2300" b="1" dirty="0"/>
              <a:t>values closer to one are an indication of a lower presence of bias.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101EE0-281D-4F4D-A172-FC7FFC222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153" y="4842018"/>
            <a:ext cx="4263847" cy="12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BD0DBD3-0236-814B-BCB8-7BFF6E53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77900" y="544577"/>
            <a:ext cx="11413067" cy="1402811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</a:t>
            </a:r>
          </a:p>
          <a:p>
            <a:r>
              <a:rPr lang="en-US" sz="2800" b="1" i="1" dirty="0"/>
              <a:t>addressing bias and promoting equitable healthcare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B554AD-DD9A-0B43-BBF2-7DF1A07E0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699" y="2763863"/>
            <a:ext cx="9080601" cy="2437262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AA65588-DEBE-D444-A849-DE9E8C3354D9}"/>
              </a:ext>
            </a:extLst>
          </p:cNvPr>
          <p:cNvSpPr txBox="1">
            <a:spLocks/>
          </p:cNvSpPr>
          <p:nvPr/>
        </p:nvSpPr>
        <p:spPr>
          <a:xfrm>
            <a:off x="977900" y="1947388"/>
            <a:ext cx="10571289" cy="50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Experimental Validations &amp;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47BC7-3DAB-E24C-9B20-F926A8CF9CE0}"/>
              </a:ext>
            </a:extLst>
          </p:cNvPr>
          <p:cNvSpPr/>
          <p:nvPr/>
        </p:nvSpPr>
        <p:spPr>
          <a:xfrm>
            <a:off x="5663303" y="3990109"/>
            <a:ext cx="640516" cy="997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DBB12-99DA-F746-AA1F-36DFAF769174}"/>
              </a:ext>
            </a:extLst>
          </p:cNvPr>
          <p:cNvSpPr/>
          <p:nvPr/>
        </p:nvSpPr>
        <p:spPr>
          <a:xfrm>
            <a:off x="8267957" y="3990109"/>
            <a:ext cx="640516" cy="9975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8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BD0DBD3-0236-814B-BCB8-7BFF6E53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698" y="490102"/>
            <a:ext cx="11413067" cy="1402811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</a:t>
            </a:r>
          </a:p>
          <a:p>
            <a:r>
              <a:rPr lang="en-US" sz="2800" b="1" i="1" dirty="0"/>
              <a:t>addressing bias and promoting equitable healthcare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87EAB-D47F-F34A-82AE-51FEC1AA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9" y="2185207"/>
            <a:ext cx="8410575" cy="2200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C8E26-119E-084F-B609-C9B7A1E2F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8" y="4400229"/>
            <a:ext cx="8410575" cy="1950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42FA38-7484-C94C-AEC5-A050E7017551}"/>
              </a:ext>
            </a:extLst>
          </p:cNvPr>
          <p:cNvSpPr/>
          <p:nvPr/>
        </p:nvSpPr>
        <p:spPr>
          <a:xfrm>
            <a:off x="925047" y="3674625"/>
            <a:ext cx="8516276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C0CDE2-6C2F-0047-AB20-7FC1486A709A}"/>
              </a:ext>
            </a:extLst>
          </p:cNvPr>
          <p:cNvSpPr/>
          <p:nvPr/>
        </p:nvSpPr>
        <p:spPr>
          <a:xfrm>
            <a:off x="925047" y="5832695"/>
            <a:ext cx="8516276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45C010D-2B15-774E-8130-FFE3672C1909}"/>
              </a:ext>
            </a:extLst>
          </p:cNvPr>
          <p:cNvSpPr txBox="1">
            <a:spLocks/>
          </p:cNvSpPr>
          <p:nvPr/>
        </p:nvSpPr>
        <p:spPr>
          <a:xfrm>
            <a:off x="925047" y="1788865"/>
            <a:ext cx="10571289" cy="50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Experimental Validations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7470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1BD0DBD3-0236-814B-BCB8-7BFF6E53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91698" y="490102"/>
            <a:ext cx="11413067" cy="1402811"/>
          </a:xfrm>
        </p:spPr>
        <p:txBody>
          <a:bodyPr>
            <a:noAutofit/>
          </a:bodyPr>
          <a:lstStyle/>
          <a:p>
            <a:r>
              <a:rPr lang="en-US" sz="2800" b="1" i="1" dirty="0"/>
              <a:t>Fair AI-powered orthopedic image segmentation: </a:t>
            </a:r>
          </a:p>
          <a:p>
            <a:r>
              <a:rPr lang="en-US" sz="2800" b="1" i="1" dirty="0"/>
              <a:t>addressing bias and promoting equitable healthcare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017EF-0796-9441-BB88-59D45006F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70" y="4445170"/>
            <a:ext cx="8491515" cy="1878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7C716-6CC4-F84C-96B1-E0F0E9417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767" y="2172482"/>
            <a:ext cx="8491515" cy="22143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0B2497-74DC-5440-A410-856E772DC39E}"/>
              </a:ext>
            </a:extLst>
          </p:cNvPr>
          <p:cNvSpPr/>
          <p:nvPr/>
        </p:nvSpPr>
        <p:spPr>
          <a:xfrm>
            <a:off x="920386" y="3455528"/>
            <a:ext cx="8516276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7A16B-51BF-A641-A272-4C93837FFEE7}"/>
              </a:ext>
            </a:extLst>
          </p:cNvPr>
          <p:cNvSpPr/>
          <p:nvPr/>
        </p:nvSpPr>
        <p:spPr>
          <a:xfrm>
            <a:off x="977899" y="5276994"/>
            <a:ext cx="8516276" cy="214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C1493E4-5FB2-CC4D-A7C6-87D09C7FF54A}"/>
              </a:ext>
            </a:extLst>
          </p:cNvPr>
          <p:cNvSpPr txBox="1">
            <a:spLocks/>
          </p:cNvSpPr>
          <p:nvPr/>
        </p:nvSpPr>
        <p:spPr>
          <a:xfrm>
            <a:off x="925047" y="1788865"/>
            <a:ext cx="10571289" cy="5003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Experimental Validations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34769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16F70-5660-4A4B-8E42-508C839F3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59" y="1189470"/>
            <a:ext cx="11137341" cy="261273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E8B2AD-402B-1A69-85BF-2AECF523C5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722" y="2213129"/>
            <a:ext cx="11391733" cy="2881746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The GitHub repo: </a:t>
            </a:r>
            <a:r>
              <a:rPr lang="en-US" sz="2600" dirty="0"/>
              <a:t>https://github.com/pitthexai/AI-in-Healthcare-Research-Symposium/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Short link: </a:t>
            </a:r>
            <a:r>
              <a:rPr lang="en-US" sz="2600" dirty="0"/>
              <a:t>http://bit.ly/3FswjVO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QR code: </a:t>
            </a:r>
          </a:p>
          <a:p>
            <a:pPr algn="l"/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A5C972-CC43-2840-BBC1-A290AE128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067" y="110836"/>
            <a:ext cx="5579865" cy="1652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BE9831-E3D2-5248-ADD4-208B043D3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005" y="4252209"/>
            <a:ext cx="1930978" cy="19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37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Rubik Medium" pitchFamily="2" charset="-79"/>
                <a:cs typeface="Rubik Medium" pitchFamily="2" charset="-79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8" y="1364566"/>
            <a:ext cx="10758375" cy="514877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Medical Image Segmentation in Orthopaedic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Segmentation</a:t>
            </a:r>
            <a:r>
              <a:rPr lang="zh-CN" altLang="en-US" sz="2300" b="1" dirty="0"/>
              <a:t> </a:t>
            </a:r>
            <a:r>
              <a:rPr lang="en-US" sz="2300" b="1" dirty="0"/>
              <a:t>in Medical Image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Definition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Improved Diagnosis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Treatment Planning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Standardized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Reducing Noise and Enhancing Visibility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Fairness in Medical Image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Types of Bias in Medical AI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Strategies for Fair AI in Medical Imaging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/>
              <a:t>Review the Paper: </a:t>
            </a:r>
            <a:r>
              <a:rPr lang="en-US" sz="2300" b="1" i="1" dirty="0"/>
              <a:t>Fair AI-powered orthopedic image segmentation: addressing bias and promoting equitable healthcare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300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969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video_2023-09-28_10-53-04">
            <a:hlinkClick r:id="" action="ppaction://media"/>
            <a:extLst>
              <a:ext uri="{FF2B5EF4-FFF2-40B4-BE49-F238E27FC236}">
                <a16:creationId xmlns:a16="http://schemas.microsoft.com/office/drawing/2014/main" id="{89447A58-3B17-707A-C4B7-689D74B6C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1029" y="33866"/>
            <a:ext cx="11091334" cy="607250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B9FEDC1-1E6F-4594-9FDE-773A6006A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447" y="4267825"/>
            <a:ext cx="7867105" cy="20337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Kurt R. Weiss, MD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Associate Professor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Director, Musculoskeletal Oncology Laboratory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Vice Chair of Translational Research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Department of Orthopaedic Surgery, University of Pittsburgh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UPMC Hillman Cancer Center</a:t>
            </a:r>
            <a:br>
              <a:rPr lang="en-US" sz="19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9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317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668" y="536864"/>
            <a:ext cx="11599332" cy="714726"/>
          </a:xfrm>
        </p:spPr>
        <p:txBody>
          <a:bodyPr>
            <a:normAutofit fontScale="85000" lnSpcReduction="10000"/>
          </a:bodyPr>
          <a:lstStyle/>
          <a:p>
            <a:r>
              <a:rPr lang="en-US" sz="4400" b="1" dirty="0"/>
              <a:t>What is Segmentation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in Medical Image Analysis</a:t>
            </a:r>
            <a:r>
              <a:rPr lang="en-US" sz="4400" b="1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Segmentation is a fundamental task in medical imaging analysis, which involves identifying and delineating regions of interest (ROI) in various medical images.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regions segmented: </a:t>
            </a:r>
            <a:r>
              <a:rPr lang="en-US" dirty="0"/>
              <a:t>Organs, bones, tissues, and pathological areas.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13896-38C7-3E4B-B422-2C2F4E146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4" b="9014"/>
          <a:stretch/>
        </p:blipFill>
        <p:spPr>
          <a:xfrm>
            <a:off x="1254420" y="4057794"/>
            <a:ext cx="2855155" cy="2039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96831-4830-A449-AD11-1057929B78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7" b="26907"/>
          <a:stretch/>
        </p:blipFill>
        <p:spPr>
          <a:xfrm>
            <a:off x="4558619" y="4057794"/>
            <a:ext cx="4324849" cy="20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2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Segmentation</a:t>
            </a:r>
            <a:r>
              <a:rPr lang="zh-CN" altLang="en-US" b="1" dirty="0"/>
              <a:t> </a:t>
            </a:r>
            <a:r>
              <a:rPr lang="en-US" dirty="0"/>
              <a:t>in Medical Image Analysis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8" y="1668250"/>
            <a:ext cx="10758375" cy="4304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Improved Diagnosis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By delineating anatomical structures or pathological areas, segmentation enhances the ability to detect abnormalities, improving the accuracy of diagnoses.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Treatment Planning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Segmentation aids treatment planning by assessing joint structures, bone alignments, and fractures, as well as tracking disease progression, such as tumor growth.</a:t>
            </a:r>
          </a:p>
        </p:txBody>
      </p:sp>
    </p:spTree>
    <p:extLst>
      <p:ext uri="{BB962C8B-B14F-4D97-AF65-F5344CB8AC3E}">
        <p14:creationId xmlns:p14="http://schemas.microsoft.com/office/powerpoint/2010/main" val="321313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Segmentation</a:t>
            </a:r>
            <a:r>
              <a:rPr lang="zh-CN" altLang="en-US" b="1" dirty="0"/>
              <a:t> </a:t>
            </a:r>
            <a:r>
              <a:rPr lang="en-US" dirty="0"/>
              <a:t>in Medical Image Analysis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8" y="1668250"/>
            <a:ext cx="10758375" cy="430428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Standardized Analysis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Segmentation enables quantitative analysis of anatomical features, such as organ volume and tumor size, improving consistency and reducing subjectivity in clinical decision-making.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Reducing Noise and Enhancing Visibility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Segmentation improves image clarity by isolating key structures, addressing low contrast in X-rays and reducing noise and artifacts that affect visibility.</a:t>
            </a:r>
          </a:p>
        </p:txBody>
      </p:sp>
    </p:spTree>
    <p:extLst>
      <p:ext uri="{BB962C8B-B14F-4D97-AF65-F5344CB8AC3E}">
        <p14:creationId xmlns:p14="http://schemas.microsoft.com/office/powerpoint/2010/main" val="172441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Fairness </a:t>
            </a:r>
            <a:r>
              <a:rPr lang="en-US" dirty="0"/>
              <a:t>in Medical Image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Fairness in medical image analysis ensures AI models are trained on diverse datasets representing different demographics, such as sex, race, and social determinants of health (SDOH).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approach minimizes bias in predictions, preventing disproportionate impacts on specific patient groups. </a:t>
            </a:r>
          </a:p>
        </p:txBody>
      </p:sp>
    </p:spTree>
    <p:extLst>
      <p:ext uri="{BB962C8B-B14F-4D97-AF65-F5344CB8AC3E}">
        <p14:creationId xmlns:p14="http://schemas.microsoft.com/office/powerpoint/2010/main" val="46866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 of Bias</a:t>
            </a:r>
            <a:r>
              <a:rPr lang="en-US" b="1" dirty="0"/>
              <a:t> in Medical AI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8" y="1668250"/>
            <a:ext cx="10353635" cy="3807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</a:t>
            </a:r>
            <a:r>
              <a:rPr lang="en-US" altLang="zh-CN" b="1" dirty="0"/>
              <a:t>-driven</a:t>
            </a:r>
            <a:r>
              <a:rPr lang="en-US" b="1" dirty="0"/>
              <a:t> Bias: </a:t>
            </a:r>
            <a:r>
              <a:rPr lang="en-US" dirty="0"/>
              <a:t>Bias due to unrepresentative datasets that underrepresent certain populations (e.g., race, gender, age).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Human Bias: </a:t>
            </a:r>
            <a:r>
              <a:rPr lang="en-US" dirty="0"/>
              <a:t>Human bias in AI arises from societal prejudices and a lack of diversity in engineering teams, leading to disparities in healthcare outcomes for marginalized groups.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Algorithm Bias: </a:t>
            </a:r>
            <a:r>
              <a:rPr lang="en-US" dirty="0"/>
              <a:t>When algorithms reinforce patterns from biased data, leading to skewed predictions, especially in imbalanced datasets</a:t>
            </a:r>
          </a:p>
        </p:txBody>
      </p:sp>
    </p:spTree>
    <p:extLst>
      <p:ext uri="{BB962C8B-B14F-4D97-AF65-F5344CB8AC3E}">
        <p14:creationId xmlns:p14="http://schemas.microsoft.com/office/powerpoint/2010/main" val="262183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F1D87A-7381-8C67-3AE3-ADB0E028D0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Strategies for Fair AI in Medical Imaging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B2BE-0425-10C1-3356-BDCEFA67CD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1698" y="1668250"/>
            <a:ext cx="10099635" cy="380726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Pre-processing: </a:t>
            </a:r>
            <a:r>
              <a:rPr lang="en-US" dirty="0"/>
              <a:t>Pre-processing methods adjust the input data before training to mitigate bias, using techniques like data reweighting, resampling, and adversarial debiasing.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In-processing:</a:t>
            </a:r>
            <a:r>
              <a:rPr lang="en-US" dirty="0"/>
              <a:t> In-processing methods, such as adversarial training and fairness constraints, intervene during model training to reduce bias.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Post-processing: </a:t>
            </a:r>
            <a:r>
              <a:rPr lang="en-US" dirty="0"/>
              <a:t>Post-processing methods adjusts model outputs to calibrate predictions and ensure fairness across sub-groups.</a:t>
            </a:r>
          </a:p>
        </p:txBody>
      </p:sp>
    </p:spTree>
    <p:extLst>
      <p:ext uri="{BB962C8B-B14F-4D97-AF65-F5344CB8AC3E}">
        <p14:creationId xmlns:p14="http://schemas.microsoft.com/office/powerpoint/2010/main" val="4284066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75787B"/>
      </a:dk2>
      <a:lt2>
        <a:srgbClr val="E7E6E6"/>
      </a:lt2>
      <a:accent1>
        <a:srgbClr val="003493"/>
      </a:accent1>
      <a:accent2>
        <a:srgbClr val="FFB81C"/>
      </a:accent2>
      <a:accent3>
        <a:srgbClr val="B87333"/>
      </a:accent3>
      <a:accent4>
        <a:srgbClr val="D6E3E8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40276</TotalTime>
  <Words>856</Words>
  <Application>Microsoft Macintosh PowerPoint</Application>
  <PresentationFormat>Widescreen</PresentationFormat>
  <Paragraphs>111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Rubik Medium</vt:lpstr>
      <vt:lpstr>Arial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Kurt R. Weiss, MD Associate Professor Director, Musculoskeletal Oncology Laboratory Vice Chair of Translational Research Department of Orthopaedic Surgery, University of Pittsburgh UPMC Hillman Cancer Center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Beresh, Zachary</dc:creator>
  <cp:lastModifiedBy>Gao, Fengyi</cp:lastModifiedBy>
  <cp:revision>303</cp:revision>
  <dcterms:created xsi:type="dcterms:W3CDTF">2023-04-18T08:30:07Z</dcterms:created>
  <dcterms:modified xsi:type="dcterms:W3CDTF">2025-03-14T01:39:04Z</dcterms:modified>
</cp:coreProperties>
</file>